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6"/>
  </p:notesMasterIdLst>
  <p:sldIdLst>
    <p:sldId id="316" r:id="rId2"/>
    <p:sldId id="332" r:id="rId3"/>
    <p:sldId id="297" r:id="rId4"/>
    <p:sldId id="293" r:id="rId5"/>
    <p:sldId id="272" r:id="rId6"/>
    <p:sldId id="333" r:id="rId7"/>
    <p:sldId id="275" r:id="rId8"/>
    <p:sldId id="294" r:id="rId9"/>
    <p:sldId id="311" r:id="rId10"/>
    <p:sldId id="334" r:id="rId11"/>
    <p:sldId id="308" r:id="rId12"/>
    <p:sldId id="312" r:id="rId13"/>
    <p:sldId id="300" r:id="rId14"/>
    <p:sldId id="335" r:id="rId15"/>
    <p:sldId id="306" r:id="rId16"/>
    <p:sldId id="279" r:id="rId17"/>
    <p:sldId id="302" r:id="rId18"/>
    <p:sldId id="301" r:id="rId19"/>
    <p:sldId id="328" r:id="rId20"/>
    <p:sldId id="321" r:id="rId21"/>
    <p:sldId id="329" r:id="rId22"/>
    <p:sldId id="330" r:id="rId23"/>
    <p:sldId id="313" r:id="rId24"/>
    <p:sldId id="287" r:id="rId25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4943C5"/>
    <a:srgbClr val="FFFF00"/>
    <a:srgbClr val="FF10FF"/>
    <a:srgbClr val="FCFFFF"/>
    <a:srgbClr val="0807CC"/>
    <a:srgbClr val="E11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01" autoAdjust="0"/>
    <p:restoredTop sz="9466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noProof="0"/>
              <a:t>Click to edit Master text styles</a:t>
            </a:r>
          </a:p>
          <a:p>
            <a:pPr lvl="1"/>
            <a:r>
              <a:rPr lang="vi-VN" altLang="en-US" noProof="0"/>
              <a:t>Second level</a:t>
            </a:r>
          </a:p>
          <a:p>
            <a:pPr lvl="2"/>
            <a:r>
              <a:rPr lang="vi-VN" altLang="en-US" noProof="0"/>
              <a:t>Third level</a:t>
            </a:r>
          </a:p>
          <a:p>
            <a:pPr lvl="3"/>
            <a:r>
              <a:rPr lang="vi-VN" altLang="en-US" noProof="0"/>
              <a:t>Fourth level</a:t>
            </a:r>
          </a:p>
          <a:p>
            <a:pPr lvl="4"/>
            <a:r>
              <a:rPr lang="vi-VN" alt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0577E6-D84F-4477-B472-CA36B9E0C789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41039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80DB8-28AB-4FD9-8B9B-4EE7A8FC8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78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6701-3C46-465F-8116-1CE19F4D7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7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CF7AC-03D1-4B52-8F15-0BFB4FE5D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60328-FA2B-401F-9A03-174155322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5648-C69B-4470-8877-D4A32F1D1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92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A5BA4-7D78-40CA-BEA9-F08E3BC86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18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AFB24-695A-4C56-8085-EBDED77A1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48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B0EBB-712F-4C31-9F26-4DC4C6681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6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D5BD-56F5-43C6-84D3-5C5C95B80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15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2E8FE-D5CA-4008-B18A-07EE7F7EB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0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56AFD-3C63-4F63-A5EC-EC13B33AA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63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CC29C-B8FB-45B9-B684-1C816F4B25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png"/><Relationship Id="rId4" Type="http://schemas.openxmlformats.org/officeDocument/2006/relationships/image" Target="../media/image3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6.T5\Nen.wa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7832725" cy="449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965609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GIÁO VỀ DỰ GIỜ</a:t>
            </a: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973138" y="4365625"/>
            <a:ext cx="7343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TIA</a:t>
            </a: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>
            <a:off x="2773362" y="2565400"/>
            <a:ext cx="3743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HỌC 6</a:t>
            </a:r>
          </a:p>
        </p:txBody>
      </p:sp>
      <p:pic>
        <p:nvPicPr>
          <p:cNvPr id="2053" name="Picture 19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0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5476875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131575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6000" b="1" i="1">
                <a:latin typeface="+mj-lt"/>
              </a:rPr>
              <a:t>Hai tia </a:t>
            </a:r>
            <a:r>
              <a:rPr lang="vi-VN" altLang="en-US" sz="6000" b="1" i="1">
                <a:latin typeface="+mj-lt"/>
              </a:rPr>
              <a:t>đư</a:t>
            </a:r>
            <a:r>
              <a:rPr lang="en-US" altLang="en-US" sz="6000" b="1" i="1">
                <a:latin typeface="+mj-lt"/>
              </a:rPr>
              <a:t>ợc gọi là</a:t>
            </a:r>
            <a:r>
              <a:rPr lang="en-US" altLang="en-US" sz="6000" b="1">
                <a:solidFill>
                  <a:srgbClr val="3366FF"/>
                </a:solidFill>
                <a:latin typeface="+mj-lt"/>
              </a:rPr>
              <a:t> </a:t>
            </a:r>
            <a:r>
              <a:rPr lang="en-US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hai tia </a:t>
            </a:r>
            <a:r>
              <a:rPr lang="vi-VN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đ</a:t>
            </a:r>
            <a:r>
              <a:rPr lang="en-US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ối nhau</a:t>
            </a:r>
            <a:r>
              <a:rPr lang="en-US" altLang="en-US" sz="6000" b="1">
                <a:solidFill>
                  <a:srgbClr val="3366FF"/>
                </a:solidFill>
                <a:latin typeface="+mj-lt"/>
              </a:rPr>
              <a:t> </a:t>
            </a:r>
            <a:r>
              <a:rPr lang="en-US" altLang="en-US" sz="6000" b="1" i="1">
                <a:latin typeface="+mj-lt"/>
              </a:rPr>
              <a:t>khi: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2462054"/>
            <a:ext cx="7167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0000FF"/>
                </a:solidFill>
                <a:latin typeface="+mn-lt"/>
              </a:rPr>
              <a:t>- Chung gốc.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1000" y="4525617"/>
            <a:ext cx="8763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0000FF"/>
                </a:solidFill>
                <a:latin typeface="+mj-lt"/>
              </a:rPr>
              <a:t>- Cùng tạo thành một </a:t>
            </a:r>
            <a:r>
              <a:rPr lang="vi-VN" altLang="en-US" sz="6000" b="1">
                <a:solidFill>
                  <a:srgbClr val="0000FF"/>
                </a:solidFill>
                <a:latin typeface="+mj-lt"/>
              </a:rPr>
              <a:t>đư</a:t>
            </a:r>
            <a:r>
              <a:rPr lang="en-US" altLang="en-US" sz="6000" b="1">
                <a:solidFill>
                  <a:srgbClr val="0000FF"/>
                </a:solidFill>
                <a:latin typeface="+mj-lt"/>
              </a:rPr>
              <a:t>ờng thẳng.</a:t>
            </a:r>
          </a:p>
        </p:txBody>
      </p:sp>
      <p:pic>
        <p:nvPicPr>
          <p:cNvPr id="49172" name="Picture 20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7755140" y="288893"/>
            <a:ext cx="1098146" cy="82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98484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2349500"/>
            <a:ext cx="7000875" cy="720725"/>
            <a:chOff x="576" y="1797"/>
            <a:chExt cx="4320" cy="454"/>
          </a:xfrm>
        </p:grpSpPr>
        <p:sp>
          <p:nvSpPr>
            <p:cNvPr id="10253" name="Text Box 3"/>
            <p:cNvSpPr txBox="1">
              <a:spLocks noChangeArrowheads="1"/>
            </p:cNvSpPr>
            <p:nvPr/>
          </p:nvSpPr>
          <p:spPr bwMode="auto">
            <a:xfrm>
              <a:off x="672" y="1797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54" name="Text Box 4"/>
            <p:cNvSpPr txBox="1">
              <a:spLocks noChangeArrowheads="1"/>
            </p:cNvSpPr>
            <p:nvPr/>
          </p:nvSpPr>
          <p:spPr bwMode="auto">
            <a:xfrm>
              <a:off x="1904" y="1825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576" y="2203"/>
              <a:ext cx="4320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4416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 y</a:t>
              </a:r>
            </a:p>
          </p:txBody>
        </p:sp>
        <p:sp>
          <p:nvSpPr>
            <p:cNvPr id="10257" name="Oval 7"/>
            <p:cNvSpPr>
              <a:spLocks noChangeArrowheads="1"/>
            </p:cNvSpPr>
            <p:nvPr/>
          </p:nvSpPr>
          <p:spPr bwMode="auto">
            <a:xfrm>
              <a:off x="2076" y="2155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258" name="Text Box 8"/>
            <p:cNvSpPr txBox="1">
              <a:spLocks noChangeArrowheads="1"/>
            </p:cNvSpPr>
            <p:nvPr/>
          </p:nvSpPr>
          <p:spPr bwMode="auto">
            <a:xfrm>
              <a:off x="3552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B</a:t>
              </a:r>
            </a:p>
          </p:txBody>
        </p:sp>
        <p:sp>
          <p:nvSpPr>
            <p:cNvPr id="10259" name="Oval 9"/>
            <p:cNvSpPr>
              <a:spLocks noChangeArrowheads="1"/>
            </p:cNvSpPr>
            <p:nvPr/>
          </p:nvSpPr>
          <p:spPr bwMode="auto">
            <a:xfrm>
              <a:off x="3724" y="2169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547813" y="260350"/>
            <a:ext cx="7300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Trên đường thẳng xy lấy 2 điểm A và B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79388" y="855663"/>
            <a:ext cx="8748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a) Tại sao hai tia Ax và By không phải là hai tia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79388" y="1700213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b) Trên hình vẽ có những tia nào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95275" y="3548063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 sz="2800" b="1">
                <a:latin typeface="Times New Roman" panose="02020603050405020304" pitchFamily="18" charset="0"/>
              </a:rPr>
              <a:t>  Hai tia Ax và By không phải là hai tia đối nhau   vì chúng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không có chung gốc</a:t>
            </a:r>
            <a:r>
              <a:rPr lang="en-US" altLang="en-US" sz="2800" b="1">
                <a:latin typeface="Times New Roman" panose="02020603050405020304" pitchFamily="18" charset="0"/>
              </a:rPr>
              <a:t>.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82588" y="4572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b)</a:t>
            </a:r>
            <a:r>
              <a:rPr lang="en-US" altLang="en-US" sz="2800" b="1">
                <a:latin typeface="Times New Roman" panose="02020603050405020304" pitchFamily="18" charset="0"/>
              </a:rPr>
              <a:t> Các  tia đối nhau có trên hình vẽ là: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928688" y="5207000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914400" y="585311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0" y="333375"/>
            <a:ext cx="1116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0" y="300038"/>
            <a:ext cx="1403350" cy="51911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Bài ?1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0" y="3068638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Trả lời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/>
      <p:bldP spid="69646" grpId="0"/>
      <p:bldP spid="69647" grpId="0"/>
      <p:bldP spid="69648" grpId="0"/>
      <p:bldP spid="69649" grpId="0"/>
      <p:bldP spid="69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5"/>
          <p:cNvSpPr>
            <a:spLocks noChangeArrowheads="1"/>
          </p:cNvSpPr>
          <p:nvPr/>
        </p:nvSpPr>
        <p:spPr bwMode="auto">
          <a:xfrm>
            <a:off x="0" y="2249488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7" name="Rectangle 53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0" y="1147832"/>
            <a:ext cx="9144000" cy="4247317"/>
          </a:xfrm>
          <a:prstGeom prst="rect">
            <a:avLst/>
          </a:prstGeom>
          <a:noFill/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u="sng">
                <a:solidFill>
                  <a:srgbClr val="FF0000"/>
                </a:solidFill>
                <a:latin typeface="+mj-lt"/>
              </a:rPr>
              <a:t>Nhận xét</a:t>
            </a:r>
            <a:r>
              <a:rPr lang="en-US" altLang="en-US" sz="6000" b="1">
                <a:solidFill>
                  <a:srgbClr val="0807CC"/>
                </a:solidFill>
                <a:latin typeface="Times New Roman" panose="02020603050405020304" pitchFamily="18" charset="0"/>
              </a:rPr>
              <a:t>: </a:t>
            </a:r>
            <a:endParaRPr lang="vi-VN" altLang="en-US" sz="6000" b="1">
              <a:solidFill>
                <a:srgbClr val="0807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Mỗi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iểm trên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đư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ờng thẳng là</a:t>
            </a:r>
            <a:r>
              <a:rPr lang="en-US" altLang="en-US" sz="6000" b="1" i="1">
                <a:solidFill>
                  <a:srgbClr val="FF0000"/>
                </a:solidFill>
                <a:latin typeface="+mj-lt"/>
              </a:rPr>
              <a:t> gốc chung 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của hai tia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ối nhau.</a:t>
            </a:r>
          </a:p>
        </p:txBody>
      </p:sp>
      <p:pic>
        <p:nvPicPr>
          <p:cNvPr id="11269" name="Picture 11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412029" y="-71620"/>
            <a:ext cx="1187852" cy="88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24209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1476375" y="3068638"/>
            <a:ext cx="6551613" cy="1587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9850" y="315291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 tia Ax và AB là hai tia trùng nhau.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4552"/>
            <a:ext cx="5930970" cy="85193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4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Hai tia trùng nhau: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1476375" y="3068638"/>
            <a:ext cx="655161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31913" y="2565400"/>
            <a:ext cx="1008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4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308850" y="2420938"/>
            <a:ext cx="6302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067175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-36513" y="3988126"/>
            <a:ext cx="9144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latin typeface="+mj-lt"/>
              </a:rPr>
              <a:t>* Hai tia trùng nhau có </a:t>
            </a:r>
            <a:r>
              <a:rPr lang="en-US" altLang="en-US" sz="5400">
                <a:solidFill>
                  <a:srgbClr val="FF0000"/>
                </a:solidFill>
                <a:latin typeface="+mj-lt"/>
              </a:rPr>
              <a:t>chung gốc</a:t>
            </a:r>
            <a:r>
              <a:rPr lang="en-US" altLang="en-US" sz="5400">
                <a:latin typeface="+mj-lt"/>
              </a:rPr>
              <a:t> và </a:t>
            </a:r>
            <a:r>
              <a:rPr lang="en-US" altLang="en-US" sz="5400">
                <a:solidFill>
                  <a:srgbClr val="FF0000"/>
                </a:solidFill>
                <a:latin typeface="+mj-lt"/>
              </a:rPr>
              <a:t>tạo thành nửa đường thẳng(Nằm về một phía).</a:t>
            </a:r>
            <a:endParaRPr lang="vi-VN" altLang="en-US" sz="5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563938" y="2420938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-188117" y="3429001"/>
            <a:ext cx="7812086" cy="2994788"/>
          </a:xfrm>
          <a:prstGeom prst="cloudCallout">
            <a:avLst>
              <a:gd name="adj1" fmla="val 64648"/>
              <a:gd name="adj2" fmla="val -4916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9E004F"/>
                </a:solidFill>
                <a:latin typeface="Times New Roman" panose="02020603050405020304" pitchFamily="18" charset="0"/>
              </a:rPr>
              <a:t>Vậy hai tia trùng nhau có đặc điểm như thế nào ?</a:t>
            </a:r>
          </a:p>
        </p:txBody>
      </p:sp>
      <p:pic>
        <p:nvPicPr>
          <p:cNvPr id="59416" name="Picture 24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6241476" y="-40199"/>
            <a:ext cx="1258030" cy="94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6084888" y="1196975"/>
            <a:ext cx="2735262" cy="719138"/>
          </a:xfrm>
          <a:prstGeom prst="wedgeRectCallout">
            <a:avLst>
              <a:gd name="adj1" fmla="val -214653"/>
              <a:gd name="adj2" fmla="val 199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CHUNG GỐC</a:t>
            </a:r>
            <a:r>
              <a:rPr lang="en-US" altLang="en-US" sz="1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4139406" y="4661763"/>
            <a:ext cx="4608513" cy="1849299"/>
          </a:xfrm>
          <a:prstGeom prst="wedgeRectCallout">
            <a:avLst>
              <a:gd name="adj1" fmla="val -35558"/>
              <a:gd name="adj2" fmla="val -1309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Hợp thành nửa đường thẳng (Nằm về một phía)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1" grpId="0" animBg="1"/>
      <p:bldP spid="5143" grpId="0"/>
      <p:bldP spid="3" grpId="0"/>
      <p:bldP spid="59412" grpId="0"/>
      <p:bldP spid="59423" grpId="0" animBg="1"/>
      <p:bldP spid="59423" grpId="1" animBg="1"/>
      <p:bldP spid="59423" grpId="2" animBg="1"/>
      <p:bldP spid="59424" grpId="0" animBg="1"/>
      <p:bldP spid="594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24209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1623423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>
                <a:solidFill>
                  <a:srgbClr val="000099"/>
                </a:solidFill>
                <a:latin typeface="Times New Roman" panose="02020603050405020304" pitchFamily="18" charset="0"/>
              </a:rPr>
              <a:t>* Hai tia không trùng nhau còn được gọi là hai tia phân biệt.</a:t>
            </a:r>
          </a:p>
        </p:txBody>
      </p:sp>
      <p:pic>
        <p:nvPicPr>
          <p:cNvPr id="59416" name="Picture 24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5470832" y="306246"/>
            <a:ext cx="1372435" cy="102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628719" y="0"/>
            <a:ext cx="722878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</a:p>
        </p:txBody>
      </p:sp>
    </p:spTree>
    <p:extLst>
      <p:ext uri="{BB962C8B-B14F-4D97-AF65-F5344CB8AC3E}">
        <p14:creationId xmlns:p14="http://schemas.microsoft.com/office/powerpoint/2010/main" val="3140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/>
      <p:bldP spid="594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9" name="Group 5"/>
          <p:cNvGrpSpPr>
            <a:grpSpLocks/>
          </p:cNvGrpSpPr>
          <p:nvPr/>
        </p:nvGrpSpPr>
        <p:grpSpPr bwMode="auto">
          <a:xfrm rot="369315">
            <a:off x="1042988" y="2133600"/>
            <a:ext cx="5273675" cy="2908300"/>
            <a:chOff x="672" y="1824"/>
            <a:chExt cx="2544" cy="1468"/>
          </a:xfrm>
        </p:grpSpPr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3175" cap="rnd">
              <a:solidFill>
                <a:srgbClr val="CC99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3581400" y="3505200"/>
            <a:ext cx="4191000" cy="152400"/>
            <a:chOff x="2160" y="2736"/>
            <a:chExt cx="2640" cy="96"/>
          </a:xfrm>
        </p:grpSpPr>
        <p:sp>
          <p:nvSpPr>
            <p:cNvPr id="13320" name="Line 3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4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124200" y="3360991"/>
            <a:ext cx="53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7185991" y="2037552"/>
            <a:ext cx="38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28650" y="119753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 rot="5400000">
            <a:off x="4057650" y="870086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trùng nhau.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8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72 -0.05803 C 0.1257 -0.02682 0.33768 0.00647 0.44427 0.04462 C 0.55035 0.08301 0.55139 0.12694 0.55313 0.17272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  <p:bldP spid="67593" grpId="0" autoUpdateAnimBg="0"/>
      <p:bldP spid="67594" grpId="0" autoUpdateAnimBg="0"/>
      <p:bldP spid="67594" grpId="1"/>
      <p:bldP spid="675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995738" y="23495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4014788" y="120650"/>
            <a:ext cx="3886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779838" y="2066925"/>
            <a:ext cx="5048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669088" y="2084388"/>
            <a:ext cx="4000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10288" y="658813"/>
            <a:ext cx="766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 B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967663" y="2424113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7605713" y="187325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0" y="188913"/>
            <a:ext cx="1350963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?2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Text Box 21"/>
          <p:cNvSpPr txBox="1">
            <a:spLocks noChangeArrowheads="1"/>
          </p:cNvSpPr>
          <p:nvPr/>
        </p:nvSpPr>
        <p:spPr bwMode="auto">
          <a:xfrm>
            <a:off x="1476375" y="188913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Cho hình vẽ:</a:t>
            </a: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971550" y="3357563"/>
            <a:ext cx="7345363" cy="1009650"/>
          </a:xfrm>
          <a:prstGeom prst="wedgeRoundRectCallout">
            <a:avLst>
              <a:gd name="adj1" fmla="val -41593"/>
              <a:gd name="adj2" fmla="val -130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Ta thấy hai tia Ox và OA trùng nhau, còn tia OB trùng với tia nào?</a:t>
            </a:r>
            <a:endParaRPr lang="vi-VN" alt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7596188" y="4437063"/>
            <a:ext cx="1296987" cy="115252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2627313" y="4508500"/>
            <a:ext cx="4392612" cy="792163"/>
          </a:xfrm>
          <a:prstGeom prst="wedgeRoundRectCallout">
            <a:avLst>
              <a:gd name="adj1" fmla="val 61819"/>
              <a:gd name="adj2" fmla="val 38778"/>
              <a:gd name="adj3" fmla="val 16667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OB trùng với tia Oy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2268538" y="3429000"/>
            <a:ext cx="5256212" cy="1079500"/>
          </a:xfrm>
          <a:prstGeom prst="wedgeRectCallout">
            <a:avLst>
              <a:gd name="adj1" fmla="val -60750"/>
              <a:gd name="adj2" fmla="val -1325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Hai tia Ox và Ax có trùng nhau không? Vì sao?</a:t>
            </a: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611188" y="4868863"/>
            <a:ext cx="6048375" cy="1152525"/>
          </a:xfrm>
          <a:prstGeom prst="wedgeRectCallout">
            <a:avLst>
              <a:gd name="adj1" fmla="val 65301"/>
              <a:gd name="adj2" fmla="val -15153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Hai tia Ox và Ax không trùng nhau vì chúng không có chung gốc.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1979613" y="3141663"/>
            <a:ext cx="6696075" cy="1295400"/>
          </a:xfrm>
          <a:prstGeom prst="wedgeEllipseCallout">
            <a:avLst>
              <a:gd name="adj1" fmla="val -53843"/>
              <a:gd name="adj2" fmla="val -83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Tại sao hai tia chung gốc Ox, Oy không đối nhau?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755650" y="4652963"/>
            <a:ext cx="5903913" cy="1871662"/>
          </a:xfrm>
          <a:prstGeom prst="wedgeEllipseCallout">
            <a:avLst>
              <a:gd name="adj1" fmla="val 64787"/>
              <a:gd name="adj2" fmla="val -117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9F541"/>
                </a:solidFill>
                <a:latin typeface="Times New Roman" panose="02020603050405020304" pitchFamily="18" charset="0"/>
              </a:rPr>
              <a:t>Hai tia chung gốc Ox, Oy không đối nhau vì chúng không tạo thành đường thẳng.</a:t>
            </a:r>
            <a:endParaRPr lang="vi-VN" altLang="en-US" sz="2400" b="1">
              <a:solidFill>
                <a:srgbClr val="F9F54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51" name="Picture 31" descr="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16764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5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0" grpId="0"/>
      <p:bldP spid="30731" grpId="0"/>
      <p:bldP spid="30743" grpId="0" animBg="1"/>
      <p:bldP spid="30743" grpId="1" animBg="1"/>
      <p:bldP spid="30744" grpId="0" animBg="1"/>
      <p:bldP spid="30745" grpId="0" animBg="1"/>
      <p:bldP spid="30745" grpId="1" animBg="1"/>
      <p:bldP spid="30746" grpId="0" animBg="1"/>
      <p:bldP spid="30746" grpId="1" animBg="1"/>
      <p:bldP spid="30747" grpId="0" animBg="1"/>
      <p:bldP spid="30747" grpId="1" animBg="1"/>
      <p:bldP spid="30749" grpId="0" animBg="1"/>
      <p:bldP spid="307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1" name="Group 37"/>
          <p:cNvGraphicFramePr>
            <a:graphicFrameLocks noGrp="1"/>
          </p:cNvGraphicFramePr>
          <p:nvPr/>
        </p:nvGraphicFramePr>
        <p:xfrm>
          <a:off x="611188" y="2349500"/>
          <a:ext cx="7962900" cy="4251324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6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39750" y="549275"/>
            <a:ext cx="824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Cho điểm M thuộc đường thẳng xy, điểm N thuộc tia Mx, điểm P thuộc tia My. Hãy vẽ hình và điền dấu x vào ô trống trong bảng  dưới đây: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18466" name="WordArt 6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tập: HOẠT ĐỘNG NHÓM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611188" y="1700213"/>
            <a:ext cx="2233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Hình vẽ: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" grpId="0" autoUpdateAnimBg="0"/>
      <p:bldP spid="624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4" name="Group 98"/>
          <p:cNvGraphicFramePr>
            <a:graphicFrameLocks noGrp="1"/>
          </p:cNvGraphicFramePr>
          <p:nvPr/>
        </p:nvGraphicFramePr>
        <p:xfrm>
          <a:off x="900113" y="2549525"/>
          <a:ext cx="7962900" cy="4251328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8316913" y="32131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8388350" y="45815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7380288" y="37893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7524750" y="52292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451725" y="60928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1143000" y="2087563"/>
            <a:ext cx="7821613" cy="63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116013" y="1773238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8532813" y="1700213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y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563938" y="1700213"/>
            <a:ext cx="792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M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979613" y="1700213"/>
            <a:ext cx="576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N</a:t>
            </a:r>
            <a:endParaRPr lang="en-US" altLang="en-US" sz="20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.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5219700" y="1703388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P</a:t>
            </a:r>
            <a:endParaRPr lang="en-US" altLang="en-US" sz="20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19500" name="WordArt 6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900113" y="90805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Hình vẽ: </a:t>
            </a:r>
          </a:p>
        </p:txBody>
      </p:sp>
      <p:sp>
        <p:nvSpPr>
          <p:cNvPr id="19502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504825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 autoUpdateAnimBg="0"/>
      <p:bldP spid="9270" grpId="0" autoUpdateAnimBg="0"/>
      <p:bldP spid="9271" grpId="0" autoUpdateAnimBg="0"/>
      <p:bldP spid="9272" grpId="0" autoUpdateAnimBg="0"/>
      <p:bldP spid="9273" grpId="0" autoUpdateAnimBg="0"/>
      <p:bldP spid="9275" grpId="0" autoUpdateAnimBg="0"/>
      <p:bldP spid="9276" grpId="0" autoUpdateAnimBg="0"/>
      <p:bldP spid="9277" grpId="0" autoUpdateAnimBg="0"/>
      <p:bldP spid="9278" grpId="0" autoUpdateAnimBg="0"/>
      <p:bldP spid="92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908050"/>
            <a:ext cx="6064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1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2913062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2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79663"/>
            <a:ext cx="4537075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3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781300"/>
            <a:ext cx="1298575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4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2275"/>
            <a:ext cx="3168650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5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3348037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6" name="Picture 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49500"/>
            <a:ext cx="37084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7" name="Picture 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6250"/>
            <a:ext cx="3095625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8" name="Picture 1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2987675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9" name="Picture 1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320357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0" name="Picture 12" descr="image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6250"/>
            <a:ext cx="9064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4067175" y="2133600"/>
            <a:ext cx="0" cy="1447800"/>
          </a:xfrm>
          <a:prstGeom prst="line">
            <a:avLst/>
          </a:prstGeom>
          <a:noFill/>
          <a:ln w="57150">
            <a:solidFill>
              <a:srgbClr val="0807CC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657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4067175" y="19891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O</a:t>
            </a: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5292725" y="1268413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6732588" y="1268413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181600" y="91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5148263" y="9080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7772400" y="91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6300788" y="836613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O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900113" y="1268413"/>
            <a:ext cx="2590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85800" y="838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2987675" y="8366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2514600" y="838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900113" y="1268413"/>
            <a:ext cx="2057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2133600" y="0"/>
            <a:ext cx="495300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Times New Roman" panose="02020603050405020304" pitchFamily="18" charset="0"/>
              </a:rPr>
              <a:t>SƠ ĐỒ TƯ DUY CÁC KIẾN THỨC VỀ TIA</a:t>
            </a:r>
          </a:p>
        </p:txBody>
      </p:sp>
      <p:sp>
        <p:nvSpPr>
          <p:cNvPr id="109596" name="Oval 28"/>
          <p:cNvSpPr>
            <a:spLocks noChangeArrowheads="1"/>
          </p:cNvSpPr>
          <p:nvPr/>
        </p:nvSpPr>
        <p:spPr bwMode="auto">
          <a:xfrm>
            <a:off x="3995738" y="20605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067175" y="3284538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6659563" y="11969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5292725" y="1268413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02" name="Oval 34"/>
          <p:cNvSpPr>
            <a:spLocks noChangeArrowheads="1"/>
          </p:cNvSpPr>
          <p:nvPr/>
        </p:nvSpPr>
        <p:spPr bwMode="auto">
          <a:xfrm>
            <a:off x="827088" y="11969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9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1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17" presetClass="entr" presetSubtype="8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9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5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7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3" grpId="0"/>
      <p:bldP spid="109587" grpId="0"/>
      <p:bldP spid="109588" grpId="0"/>
      <p:bldP spid="109589" grpId="0"/>
      <p:bldP spid="109592" grpId="0"/>
      <p:bldP spid="109593" grpId="0"/>
      <p:bldP spid="109596" grpId="0" animBg="1"/>
      <p:bldP spid="109596" grpId="1" animBg="1"/>
      <p:bldP spid="109599" grpId="0" animBg="1"/>
      <p:bldP spid="109599" grpId="1" animBg="1"/>
      <p:bldP spid="109602" grpId="0" animBg="1"/>
      <p:bldP spid="109602" grpId="1" animBg="1"/>
      <p:bldP spid="10960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038600" y="50292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4356100" y="3213100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V="1">
            <a:off x="1187450" y="3276600"/>
            <a:ext cx="7042150" cy="7938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140200" y="3284538"/>
            <a:ext cx="601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H="1">
            <a:off x="1116013" y="3284538"/>
            <a:ext cx="32400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4419600" y="3276600"/>
            <a:ext cx="3810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258888" y="3213100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7752522" y="2459772"/>
            <a:ext cx="3961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  y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V="1">
            <a:off x="2771775" y="1125538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116013" y="1628775"/>
            <a:ext cx="5824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3290231" y="4128906"/>
            <a:ext cx="57321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4343400" y="3200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152899" y="3292475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 flipV="1">
            <a:off x="6156325" y="3429000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iêu đề 2">
            <a:extLst>
              <a:ext uri="{FF2B5EF4-FFF2-40B4-BE49-F238E27FC236}">
                <a16:creationId xmlns:a16="http://schemas.microsoft.com/office/drawing/2014/main" id="{FBDC0B17-7A1B-9E41-A361-722971ED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88">
            <a:extLst>
              <a:ext uri="{FF2B5EF4-FFF2-40B4-BE49-F238E27FC236}">
                <a16:creationId xmlns:a16="http://schemas.microsoft.com/office/drawing/2014/main" id="{C2CCACA9-EA8B-3C4B-9AE6-82BBA60DD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1116012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8658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2" dur="2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4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6" dur="2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47" grpId="0" animBg="1"/>
      <p:bldP spid="56347" grpId="1" animBg="1"/>
      <p:bldP spid="56352" grpId="0"/>
      <p:bldP spid="56353" grpId="0"/>
      <p:bldP spid="56356" grpId="0"/>
      <p:bldP spid="56357" grpId="0" animBg="1"/>
      <p:bldP spid="563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6b1b5ba13a833ea787-7f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2359025"/>
            <a:ext cx="1746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3" name="Picture 3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341438"/>
            <a:ext cx="935037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4" name="Picture 4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4932363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5" name="Picture 5" descr="image0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7563"/>
            <a:ext cx="4392613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6" name="Picture 6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716338"/>
            <a:ext cx="792163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7" name="Picture 7" descr="image00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92150"/>
            <a:ext cx="34559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8" name="Picture 8" descr="image0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9081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9" name="Picture 9" descr="image00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836613"/>
            <a:ext cx="18415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0" name="Picture 10" descr="image00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6613"/>
            <a:ext cx="345598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1" name="Picture 11" descr="image0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2268538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2" name="Picture 12" descr="image0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2195513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3" name="Picture 13" descr="image0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4813"/>
            <a:ext cx="208756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5292725" y="2133600"/>
            <a:ext cx="0" cy="172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5292725" y="19891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219700" y="33575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6588125" y="1628775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H="1">
            <a:off x="5795963" y="1628775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372225" y="1628775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724525" y="155733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164388" y="15573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2268538" y="1700213"/>
            <a:ext cx="136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2124075" y="162877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2411413" y="162877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3348038" y="1700213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1619250" y="0"/>
            <a:ext cx="633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SƠ ĐỒ TƯ DUY CÁC KIẾN THỨC VỀ 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entr" presetSubtype="3311756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/>
      <p:bldP spid="92181" grpId="0"/>
      <p:bldP spid="92182" grpId="0"/>
      <p:bldP spid="92184" grpId="0"/>
      <p:bldP spid="92185" grpId="0"/>
      <p:bldP spid="92186" grpId="0"/>
      <p:bldP spid="921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44550" y="160338"/>
            <a:ext cx="7777163" cy="757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5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       </a:t>
            </a:r>
            <a:endParaRPr lang="en-US" sz="5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pic>
        <p:nvPicPr>
          <p:cNvPr id="22531" name="Picture 16" descr="B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38200"/>
            <a:ext cx="841851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17" descr="G_ANI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152400"/>
            <a:ext cx="5413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28"/>
          <p:cNvSpPr txBox="1">
            <a:spLocks noChangeArrowheads="1"/>
          </p:cNvSpPr>
          <p:nvPr/>
        </p:nvSpPr>
        <p:spPr bwMode="auto">
          <a:xfrm>
            <a:off x="539750" y="1557338"/>
            <a:ext cx="8208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Bài 5: </a:t>
            </a:r>
            <a:r>
              <a:rPr lang="en-US" altLang="en-US">
                <a:latin typeface="Times New Roman" panose="02020603050405020304" pitchFamily="18" charset="0"/>
              </a:rPr>
              <a:t>Cho hai tia Ox và Oy. Lấy điểm A thuộc tia Ox, điểm B thuộc tia Oy. Hãy nhận xét vị trí ba điểm A,O,B.</a:t>
            </a:r>
          </a:p>
        </p:txBody>
      </p:sp>
      <p:sp>
        <p:nvSpPr>
          <p:cNvPr id="22534" name="AutoShape 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Có ba trường hợp xảy ra: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TH1: Ba điểm A,O,B không thẳng hàng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TH2: Điểm O nằm giữa điểm A và B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TH3: Điểm A và điểm B cùng nằm trên một tia gốc 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4679950" cy="719138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vi-VN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67691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Học thuộc bài với những nội dung đã tổng kết trong tiết học (Kết hợp vở ghi và SGK)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042988" y="3213100"/>
            <a:ext cx="748982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Làm các bài tập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22;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23, 24, 25(SGK trang 113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116013" y="4724400"/>
            <a:ext cx="612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Tiết sau 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QUÍ THẦY CÔ 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6086475" cy="177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 </a:t>
            </a:r>
          </a:p>
        </p:txBody>
      </p:sp>
      <p:pic>
        <p:nvPicPr>
          <p:cNvPr id="25604" name="Picture 4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ayuonc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00625"/>
            <a:ext cx="2209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canary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611688"/>
            <a:ext cx="809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1066800" y="3048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304800" y="1981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7772400" y="2286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7772400" y="2743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4273550" y="187325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pic>
        <p:nvPicPr>
          <p:cNvPr id="25613" name="Picture 13" descr="bay len Viet N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4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1692275" y="1773238"/>
            <a:ext cx="5400675" cy="3074987"/>
          </a:xfrm>
          <a:prstGeom prst="ellipse">
            <a:avLst/>
          </a:prstGeom>
          <a:gradFill rotWithShape="1">
            <a:gsLst>
              <a:gs pos="0">
                <a:srgbClr val="006666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2914650" y="2362200"/>
            <a:ext cx="2736850" cy="1565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</a:p>
        </p:txBody>
      </p:sp>
      <p:pic>
        <p:nvPicPr>
          <p:cNvPr id="17474" name="N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4454525" y="4537075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2268538" y="4508500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4267200" y="4419600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15" name="Line 107"/>
          <p:cNvSpPr>
            <a:spLocks noChangeShapeType="1"/>
          </p:cNvSpPr>
          <p:nvPr/>
        </p:nvSpPr>
        <p:spPr bwMode="auto">
          <a:xfrm rot="-5400000">
            <a:off x="3388519" y="56443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 rot="-5400000">
            <a:off x="3394869" y="34012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4460875" y="46069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2535238" y="26876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9" name="Line 111"/>
          <p:cNvSpPr>
            <a:spLocks noChangeShapeType="1"/>
          </p:cNvSpPr>
          <p:nvPr/>
        </p:nvSpPr>
        <p:spPr bwMode="auto">
          <a:xfrm rot="5400000">
            <a:off x="4454525" y="2687638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0" name="Line 112"/>
          <p:cNvSpPr>
            <a:spLocks noChangeShapeType="1"/>
          </p:cNvSpPr>
          <p:nvPr/>
        </p:nvSpPr>
        <p:spPr bwMode="auto">
          <a:xfrm rot="-5400000">
            <a:off x="2535238" y="4613275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1" name="Line 113"/>
          <p:cNvSpPr>
            <a:spLocks noChangeShapeType="1"/>
          </p:cNvSpPr>
          <p:nvPr/>
        </p:nvSpPr>
        <p:spPr bwMode="auto">
          <a:xfrm flipV="1">
            <a:off x="4495800" y="40386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2" name="Line 114"/>
          <p:cNvSpPr>
            <a:spLocks noChangeShapeType="1"/>
          </p:cNvSpPr>
          <p:nvPr/>
        </p:nvSpPr>
        <p:spPr bwMode="auto">
          <a:xfrm rot="16200000" flipV="1">
            <a:off x="4076700" y="497046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3" name="Line 115"/>
          <p:cNvSpPr>
            <a:spLocks noChangeShapeType="1"/>
          </p:cNvSpPr>
          <p:nvPr/>
        </p:nvSpPr>
        <p:spPr bwMode="auto">
          <a:xfrm rot="10800000" flipV="1">
            <a:off x="3124200" y="45862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4" name="Line 116"/>
          <p:cNvSpPr>
            <a:spLocks noChangeShapeType="1"/>
          </p:cNvSpPr>
          <p:nvPr/>
        </p:nvSpPr>
        <p:spPr bwMode="auto">
          <a:xfrm rot="16200000" flipV="1">
            <a:off x="3522663" y="360521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4495800" y="4572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 rot="-5400000">
            <a:off x="4076700" y="36195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 rot="10800000">
            <a:off x="3124200" y="40386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rot="5400000">
            <a:off x="3529013" y="49784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>
            <a:off x="2432050" y="468947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>
            <a:off x="228600" y="468312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1" name="Oval 123"/>
          <p:cNvSpPr>
            <a:spLocks noChangeArrowheads="1"/>
          </p:cNvSpPr>
          <p:nvPr/>
        </p:nvSpPr>
        <p:spPr bwMode="auto">
          <a:xfrm>
            <a:off x="2268538" y="4581525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32" name="Line 124"/>
          <p:cNvSpPr>
            <a:spLocks noChangeShapeType="1"/>
          </p:cNvSpPr>
          <p:nvPr/>
        </p:nvSpPr>
        <p:spPr bwMode="auto">
          <a:xfrm rot="-5400000">
            <a:off x="1366044" y="57967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3" name="Line 125"/>
          <p:cNvSpPr>
            <a:spLocks noChangeShapeType="1"/>
          </p:cNvSpPr>
          <p:nvPr/>
        </p:nvSpPr>
        <p:spPr bwMode="auto">
          <a:xfrm rot="-5400000">
            <a:off x="1372394" y="35536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2438400" y="47593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512763" y="28400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 rot="5400000">
            <a:off x="2432050" y="2840038"/>
            <a:ext cx="1752600" cy="1752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rot="-5400000">
            <a:off x="512763" y="4765675"/>
            <a:ext cx="1752600" cy="1752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2473325" y="41910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rot="16200000" flipV="1">
            <a:off x="2054225" y="5122863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0" name="Line 132"/>
          <p:cNvSpPr>
            <a:spLocks noChangeShapeType="1"/>
          </p:cNvSpPr>
          <p:nvPr/>
        </p:nvSpPr>
        <p:spPr bwMode="auto">
          <a:xfrm rot="10800000" flipV="1">
            <a:off x="1101725" y="47386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1" name="Line 133"/>
          <p:cNvSpPr>
            <a:spLocks noChangeShapeType="1"/>
          </p:cNvSpPr>
          <p:nvPr/>
        </p:nvSpPr>
        <p:spPr bwMode="auto">
          <a:xfrm rot="16200000" flipV="1">
            <a:off x="1492250" y="3771900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2" name="Line 134"/>
          <p:cNvSpPr>
            <a:spLocks noChangeShapeType="1"/>
          </p:cNvSpPr>
          <p:nvPr/>
        </p:nvSpPr>
        <p:spPr bwMode="auto">
          <a:xfrm>
            <a:off x="2473325" y="47244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3" name="Line 135"/>
          <p:cNvSpPr>
            <a:spLocks noChangeShapeType="1"/>
          </p:cNvSpPr>
          <p:nvPr/>
        </p:nvSpPr>
        <p:spPr bwMode="auto">
          <a:xfrm rot="-5400000">
            <a:off x="2054225" y="37719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Line 136"/>
          <p:cNvSpPr>
            <a:spLocks noChangeShapeType="1"/>
          </p:cNvSpPr>
          <p:nvPr/>
        </p:nvSpPr>
        <p:spPr bwMode="auto">
          <a:xfrm rot="10800000">
            <a:off x="1101725" y="4191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5" name="Line 137"/>
          <p:cNvSpPr>
            <a:spLocks noChangeShapeType="1"/>
          </p:cNvSpPr>
          <p:nvPr/>
        </p:nvSpPr>
        <p:spPr bwMode="auto">
          <a:xfrm rot="5400000">
            <a:off x="1506538" y="51308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6A170487-3FC5-C140-B442-0F603A6DDEB3}"/>
              </a:ext>
            </a:extLst>
          </p:cNvPr>
          <p:cNvSpPr txBox="1"/>
          <p:nvPr/>
        </p:nvSpPr>
        <p:spPr>
          <a:xfrm>
            <a:off x="3295650" y="576600"/>
            <a:ext cx="316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6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38" fill="hold"/>
                                        <p:tgtEl>
                                          <p:spTgt spid="174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6" dur="20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8" dur="2000" fill="hold"/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0" dur="20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2" dur="2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4" dur="20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6" dur="2000" fill="hold"/>
                                        <p:tgtEl>
                                          <p:spTgt spid="17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8" dur="2000" fill="hold"/>
                                        <p:tgtEl>
                                          <p:spTgt spid="17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0" dur="2000" fill="hold"/>
                                        <p:tgtEl>
                                          <p:spTgt spid="17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2" dur="2000" fill="hold"/>
                                        <p:tgtEl>
                                          <p:spTgt spid="17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4" dur="20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6" dur="2000" fill="hold"/>
                                        <p:tgtEl>
                                          <p:spTgt spid="17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8" dur="2000" fill="hold"/>
                                        <p:tgtEl>
                                          <p:spTgt spid="1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0" dur="2000" fill="hold"/>
                                        <p:tgtEl>
                                          <p:spTgt spid="1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04 L -0.03733 -0.03677 L -0.03507 -0.32463 L 0.49514 -0.32162 L 0.50208 -0.02128 L 0.28125 -0.02451 " pathEditMode="relative" rAng="0" ptsTypes="AAAAAA">
                                      <p:cBhvr>
                                        <p:cTn id="92" dur="2000" fill="hold"/>
                                        <p:tgtEl>
                                          <p:spTgt spid="1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1329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4" dur="2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6" dur="20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8" dur="20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3" dur="20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5" dur="20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7" dur="20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9" dur="20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1" dur="2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3" dur="20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5" dur="20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7" dur="20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9" dur="2000" fill="hold"/>
                                        <p:tgtEl>
                                          <p:spTgt spid="1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1" dur="2000" fill="hold"/>
                                        <p:tgtEl>
                                          <p:spTgt spid="1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3" dur="20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5" dur="20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7" dur="20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9" dur="20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1" dur="2000" fill="hold"/>
                                        <p:tgtEl>
                                          <p:spTgt spid="17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3" dur="20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5" dur="20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74"/>
                </p:tgtEl>
              </p:cMediaNode>
            </p:audio>
          </p:childTnLst>
        </p:cTn>
      </p:par>
    </p:tnLst>
    <p:bldLst>
      <p:bldP spid="17423" grpId="0" animBg="1"/>
      <p:bldP spid="17514" grpId="0" animBg="1"/>
      <p:bldP spid="17514" grpId="1" animBg="1"/>
      <p:bldP spid="17531" grpId="0" animBg="1"/>
      <p:bldP spid="175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60725" y="3032125"/>
            <a:ext cx="2689225" cy="142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3832225" y="3463925"/>
            <a:ext cx="1593850" cy="44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724525" y="4149725"/>
            <a:ext cx="1289050" cy="842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2124075" y="4149725"/>
            <a:ext cx="1339850" cy="884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4572000" y="1700213"/>
            <a:ext cx="28575" cy="1301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339975" y="836613"/>
            <a:ext cx="4419600" cy="847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TIA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565650" y="5046663"/>
            <a:ext cx="411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HAI TIA TRÙNG NHAU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42888" y="5060950"/>
            <a:ext cx="3962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HAI TIA ĐỐI NHAU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6" grpId="0" animBg="1"/>
      <p:bldP spid="48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11184" y="1801978"/>
            <a:ext cx="7505704" cy="2206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4114800" y="1198942"/>
            <a:ext cx="601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O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611182" y="1801978"/>
            <a:ext cx="3846517" cy="3487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V="1">
            <a:off x="4440236" y="1816521"/>
            <a:ext cx="3676652" cy="34334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23461" y="1859926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794488" y="1744627"/>
            <a:ext cx="30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 flipV="1">
            <a:off x="1987825" y="1892298"/>
            <a:ext cx="16566" cy="6912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H="1" flipV="1">
            <a:off x="6156158" y="1900221"/>
            <a:ext cx="41405" cy="664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-762001" y="2804489"/>
            <a:ext cx="54996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Tia Ox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(Nửa đường thẳng Ox)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851275" y="2717118"/>
            <a:ext cx="45227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Tia Oy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Oy)</a:t>
            </a:r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4287836" y="1762126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93688" y="852972"/>
            <a:ext cx="41640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</a:rPr>
              <a:t>a) Khái niệm:</a:t>
            </a:r>
            <a:endParaRPr lang="vi-VN" altLang="en-US" sz="4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0" y="14038"/>
            <a:ext cx="2567609" cy="830997"/>
          </a:xfrm>
          <a:prstGeom prst="rect">
            <a:avLst/>
          </a:prstGeom>
          <a:solidFill>
            <a:srgbClr val="F9F54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en-US" altLang="en-US" sz="4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vi-VN" altLang="en-US" sz="4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4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0" y="3989175"/>
            <a:ext cx="897348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807CC"/>
                </a:solidFill>
                <a:latin typeface="+mj-lt"/>
              </a:rPr>
              <a:t>- 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Tia là hình gồm: </a:t>
            </a:r>
            <a:r>
              <a:rPr lang="vi-VN" altLang="en-US" sz="4400" u="sng" dirty="0">
                <a:latin typeface="+mj-lt"/>
              </a:rPr>
              <a:t>một điểm và một phần đường thẳng bị chia ra bởi điểm đó</a:t>
            </a:r>
            <a:r>
              <a:rPr lang="vi-VN" altLang="en-US" sz="4400" dirty="0">
                <a:latin typeface="+mj-lt"/>
              </a:rPr>
              <a:t>.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6000011"/>
            <a:ext cx="94587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807CC"/>
                </a:solidFill>
                <a:latin typeface="+mj-lt"/>
              </a:rPr>
              <a:t>- 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Điểm đó được gọi là: </a:t>
            </a:r>
            <a:r>
              <a:rPr lang="vi-VN" altLang="en-US" sz="4400" u="sng" dirty="0">
                <a:solidFill>
                  <a:srgbClr val="FF0000"/>
                </a:solidFill>
                <a:latin typeface="+mj-lt"/>
              </a:rPr>
              <a:t>Gốc của tia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.</a:t>
            </a:r>
            <a:endParaRPr lang="vi-VN" altLang="en-US" sz="4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24" descr="AG00218_">
            <a:extLst>
              <a:ext uri="{FF2B5EF4-FFF2-40B4-BE49-F238E27FC236}">
                <a16:creationId xmlns:a16="http://schemas.microsoft.com/office/drawing/2014/main" id="{AD2197D4-2947-D84A-B4DE-10C7B08FBD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6730">
            <a:off x="6465271" y="256379"/>
            <a:ext cx="1500017" cy="112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emph" presetSubtype="0" repeatCount="5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8" grpId="0"/>
      <p:bldP spid="21551" grpId="0"/>
      <p:bldP spid="21552" grpId="0"/>
      <p:bldP spid="21555" grpId="0"/>
      <p:bldP spid="21556" grpId="0"/>
      <p:bldP spid="21557" grpId="0" animBg="1"/>
      <p:bldP spid="21557" grpId="1" animBg="1"/>
      <p:bldP spid="21557" grpId="2" animBg="1"/>
      <p:bldP spid="21558" grpId="0"/>
      <p:bldP spid="21559" grpId="0" animBg="1"/>
      <p:bldP spid="21593" grpId="0"/>
      <p:bldP spid="215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79638" y="2852829"/>
            <a:ext cx="50149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Tia Ax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Ax)</a:t>
            </a:r>
          </a:p>
        </p:txBody>
      </p:sp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3458391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1379538" y="340773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1401073" y="3442598"/>
            <a:ext cx="495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1189038" y="3483930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6040369" y="3270031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-190500" y="123687"/>
            <a:ext cx="73850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</a:rPr>
              <a:t>  </a:t>
            </a:r>
            <a:r>
              <a:rPr lang="en-US" altLang="en-US" sz="5400" b="1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5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Chú ý: </a:t>
            </a:r>
            <a:endParaRPr lang="en-US" altLang="en-US" sz="5400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6029325" y="344259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0" y="1067171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Gốc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tia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được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đọc</a:t>
            </a:r>
            <a:r>
              <a:rPr lang="vi-VN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hoặc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(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viết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)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trước</a:t>
            </a:r>
            <a:endParaRPr lang="vi-VN" altLang="en-US" sz="6000" dirty="0">
              <a:solidFill>
                <a:srgbClr val="0807CC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4731724"/>
            <a:ext cx="85328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0807CC"/>
                </a:solidFill>
                <a:latin typeface="+mj-lt"/>
              </a:rPr>
              <a:t>- Tia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Ax</a:t>
            </a:r>
            <a:r>
              <a:rPr lang="en-US" altLang="en-US" sz="6000">
                <a:solidFill>
                  <a:srgbClr val="CC0000"/>
                </a:solidFill>
                <a:latin typeface="+mj-lt"/>
              </a:rPr>
              <a:t> </a:t>
            </a:r>
            <a:r>
              <a:rPr lang="en-US" altLang="en-US" sz="6000">
                <a:solidFill>
                  <a:srgbClr val="0807CC"/>
                </a:solidFill>
                <a:latin typeface="+mj-lt"/>
              </a:rPr>
              <a:t>không bị giới hạn về phía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x</a:t>
            </a:r>
            <a:endParaRPr lang="vi-VN" altLang="en-US" sz="6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1722438" y="3545870"/>
            <a:ext cx="4856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Tia Ax</a:t>
            </a:r>
          </a:p>
        </p:txBody>
      </p:sp>
      <p:pic>
        <p:nvPicPr>
          <p:cNvPr id="2" name="Picture 24" descr="AG00218_">
            <a:extLst>
              <a:ext uri="{FF2B5EF4-FFF2-40B4-BE49-F238E27FC236}">
                <a16:creationId xmlns:a16="http://schemas.microsoft.com/office/drawing/2014/main" id="{6E716851-3419-7648-A5D7-F13112124F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6730">
            <a:off x="6465271" y="256379"/>
            <a:ext cx="1500017" cy="112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7754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allAtOnce"/>
      <p:bldP spid="21585" grpId="0" animBg="1"/>
      <p:bldP spid="21587" grpId="0"/>
      <p:bldP spid="21588" grpId="0"/>
      <p:bldP spid="21589" grpId="0"/>
      <p:bldP spid="21593" grpId="0"/>
      <p:bldP spid="215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755901" y="4492487"/>
            <a:ext cx="4586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51381" y="3923128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121614" y="3668108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E11F77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51555" y="2499252"/>
            <a:ext cx="4122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827587" y="3069603"/>
            <a:ext cx="775977" cy="1439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755901" y="4631014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Tia Ox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679281" y="4582620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Tia Oy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733852" y="2836690"/>
            <a:ext cx="16709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hlink"/>
                </a:solidFill>
                <a:latin typeface="Times New Roman" panose="02020603050405020304" pitchFamily="18" charset="0"/>
              </a:rPr>
              <a:t>Tia Oz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700338" y="4492487"/>
            <a:ext cx="2590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827587" y="4492487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4857439" y="3069603"/>
            <a:ext cx="746125" cy="14065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634474" y="4080040"/>
            <a:ext cx="460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15525" y="1176198"/>
            <a:ext cx="8280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tên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tia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có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vẽ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6000" dirty="0">
                <a:latin typeface="Times New Roman" panose="02020603050405020304" pitchFamily="18" charset="0"/>
              </a:rPr>
              <a:t>?</a:t>
            </a:r>
            <a:endParaRPr lang="vi-VN" altLang="en-US" sz="6000" dirty="0">
              <a:latin typeface="Times New Roman" panose="02020603050405020304" pitchFamily="18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0" y="0"/>
            <a:ext cx="399573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Bài tập: </a:t>
            </a:r>
            <a:endParaRPr lang="vi-VN" altLang="en-US" sz="6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8" presetClass="entr" presetSubtype="1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  <p:bldP spid="26634" grpId="0"/>
      <p:bldP spid="26635" grpId="0"/>
      <p:bldP spid="26639" grpId="0"/>
      <p:bldP spid="26639" grpId="1"/>
      <p:bldP spid="26639" grpId="2"/>
      <p:bldP spid="26639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spect="1" noChangeArrowheads="1" noTextEdit="1"/>
          </p:cNvSpPr>
          <p:nvPr/>
        </p:nvSpPr>
        <p:spPr bwMode="auto">
          <a:xfrm>
            <a:off x="152400" y="1052513"/>
            <a:ext cx="89916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39750" y="1989138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39750" y="1989138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42876"/>
            <a:ext cx="774065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5400" b="1" u="sng">
                <a:solidFill>
                  <a:srgbClr val="FF3300"/>
                </a:solidFill>
                <a:latin typeface="Times New Roman" panose="02020603050405020304" pitchFamily="18" charset="0"/>
              </a:rPr>
              <a:t> HAI TIA ĐỐI NHAU: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812088" y="1844675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5650" y="1844675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162425" y="1909763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073525" y="2046288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2708275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altLang="en-US" sz="4800" b="1" i="1">
                <a:solidFill>
                  <a:schemeClr val="accent2"/>
                </a:solidFill>
                <a:latin typeface="+mj-lt"/>
              </a:rPr>
              <a:t>Hai tia đối nhau là hai tia: </a:t>
            </a:r>
            <a:r>
              <a:rPr lang="vi-VN" altLang="en-US" sz="4800" b="1" i="1" u="sng">
                <a:solidFill>
                  <a:srgbClr val="FF0000"/>
                </a:solidFill>
                <a:latin typeface="+mj-lt"/>
              </a:rPr>
              <a:t>có chung một gốc </a:t>
            </a:r>
            <a:r>
              <a:rPr lang="vi-VN" altLang="en-US" sz="4800" b="1" i="1">
                <a:solidFill>
                  <a:schemeClr val="accent2"/>
                </a:solidFill>
                <a:latin typeface="+mj-lt"/>
              </a:rPr>
              <a:t>và </a:t>
            </a:r>
            <a:r>
              <a:rPr lang="vi-VN" altLang="en-US" sz="4800" b="1" i="1" u="sng">
                <a:solidFill>
                  <a:srgbClr val="FF0000"/>
                </a:solidFill>
                <a:latin typeface="+mj-lt"/>
              </a:rPr>
              <a:t>cùng tạo thành một đường thẳng. </a:t>
            </a:r>
            <a:endParaRPr lang="en-US" altLang="en-US" sz="48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49172" name="Picture 20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7755140" y="288893"/>
            <a:ext cx="1098146" cy="82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539750" y="1916113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539750" y="1916113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805738" y="1787525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49300" y="1821967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156075" y="1852613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067175" y="1989138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2" grpId="0"/>
      <p:bldP spid="6152" grpId="1"/>
      <p:bldP spid="6153" grpId="0"/>
      <p:bldP spid="6153" grpId="1"/>
      <p:bldP spid="6154" grpId="0" animBg="1"/>
      <p:bldP spid="6154" grpId="1" animBg="1"/>
      <p:bldP spid="6155" grpId="0"/>
      <p:bldP spid="6155" grpId="1"/>
      <p:bldP spid="6156" grpId="0"/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 rot="328034">
            <a:off x="1547813" y="2781300"/>
            <a:ext cx="4113212" cy="2330450"/>
            <a:chOff x="672" y="1824"/>
            <a:chExt cx="2544" cy="1468"/>
          </a:xfrm>
        </p:grpSpPr>
        <p:sp>
          <p:nvSpPr>
            <p:cNvPr id="9227" name="Line 3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57150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9228" name="Line 4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3563938" y="3860800"/>
            <a:ext cx="4191000" cy="152400"/>
            <a:chOff x="2160" y="2736"/>
            <a:chExt cx="2640" cy="96"/>
          </a:xfrm>
        </p:grpSpPr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340577" y="2814044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775653" y="1560703"/>
            <a:ext cx="68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 rot="5400000">
            <a:off x="4329113" y="1152525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đối nhau.</a:t>
            </a:r>
            <a:endParaRPr lang="en-US" altLang="en-US" sz="5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8595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28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00439 L -0.07396 0.04574 C -0.07743 0.05636 -0.07917 0.0723 -0.07917 0.0887 C -0.07917 0.10741 -0.07743 0.12266 -0.07396 0.13305 L -0.05834 0.1841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9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  <p:bldP spid="77833" grpId="0" autoUpdateAnimBg="0"/>
      <p:bldP spid="77834" grpId="0" autoUpdateAnimBg="0"/>
      <p:bldP spid="77834" grpId="1"/>
      <p:bldP spid="7783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899</Words>
  <Application>Microsoft Office PowerPoint</Application>
  <PresentationFormat>On-screen Show (4:3)</PresentationFormat>
  <Paragraphs>177</Paragraphs>
  <Slides>24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Đáp án</vt:lpstr>
      <vt:lpstr>HƯỚNG DẪN VỀ NHÀ</vt:lpstr>
      <vt:lpstr>PowerPoint Presentation</vt:lpstr>
    </vt:vector>
  </TitlesOfParts>
  <Company>X7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NHT</dc:creator>
  <cp:lastModifiedBy>Admin</cp:lastModifiedBy>
  <cp:revision>248</cp:revision>
  <dcterms:created xsi:type="dcterms:W3CDTF">2011-09-20T23:20:01Z</dcterms:created>
  <dcterms:modified xsi:type="dcterms:W3CDTF">2020-01-15T03:31:17Z</dcterms:modified>
</cp:coreProperties>
</file>